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141A3-293A-457A-B830-33A62586EC97}" type="datetimeFigureOut">
              <a:rPr lang="en-CA" smtClean="0"/>
              <a:t>2/18/2024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7E5D2-4318-478A-A632-C571DE71D8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76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governance structure of this network includes:</a:t>
            </a:r>
          </a:p>
          <a:p>
            <a:endParaRPr lang="en-US" baseline="0" dirty="0" smtClean="0"/>
          </a:p>
          <a:p>
            <a:pPr defTabSz="932871">
              <a:defRPr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Dr. Aleks Tkach – Medical Director, </a:t>
            </a:r>
            <a:r>
              <a:rPr lang="en-US" dirty="0">
                <a:cs typeface="Arial" panose="020B0604020202020204" pitchFamily="34" charset="0"/>
              </a:rPr>
              <a:t>Vascular Neurologist MD FRCPC: Aleks has worked in Montana and Utah and has a passion of improving rural care.</a:t>
            </a:r>
            <a:endParaRPr lang="en-US" baseline="0" dirty="0" smtClean="0"/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Cory Bendall BHSC (RT) MPH  - Operations Director, my background: I have a masters in Public Health and Health Promotion and started my career in acute care, transport and rehabilitation as a Respiratory Therapist.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Pamela Hruska – Masters Prepared Critical Care RN - Network Clinical Nurse Specialist: Pam guides systems development through policy review, education, and research support. </a:t>
            </a:r>
            <a:endParaRPr lang="en-CA" dirty="0" smtClean="0"/>
          </a:p>
          <a:p>
            <a:endParaRPr lang="en-US" b="1" dirty="0"/>
          </a:p>
          <a:p>
            <a:r>
              <a:rPr lang="en-US" dirty="0"/>
              <a:t>Aleks  - Network Model </a:t>
            </a:r>
            <a:r>
              <a:rPr lang="en-US" dirty="0" smtClean="0"/>
              <a:t> - why this works!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A34360-BE3C-4D9F-9A30-E8B6B91EEE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86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22"/>
          <p:cNvSpPr>
            <a:spLocks/>
          </p:cNvSpPr>
          <p:nvPr/>
        </p:nvSpPr>
        <p:spPr bwMode="hidden">
          <a:xfrm>
            <a:off x="3776113" y="5383008"/>
            <a:ext cx="7299991" cy="775266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4" name="Freeform 26"/>
          <p:cNvSpPr>
            <a:spLocks/>
          </p:cNvSpPr>
          <p:nvPr/>
        </p:nvSpPr>
        <p:spPr bwMode="hidden">
          <a:xfrm>
            <a:off x="7488550" y="5369603"/>
            <a:ext cx="4416324" cy="652385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000" y="1676400"/>
            <a:ext cx="10769600" cy="1219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Department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048000"/>
            <a:ext cx="5486400" cy="12954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Submitted by: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500224"/>
            <a:ext cx="12192000" cy="500224"/>
          </a:xfrm>
          <a:prstGeom prst="rect">
            <a:avLst/>
          </a:prstGeom>
          <a:gradFill flip="none" rotWithShape="1">
            <a:gsLst>
              <a:gs pos="0">
                <a:srgbClr val="2A529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18" name="Rectangle 17"/>
          <p:cNvSpPr/>
          <p:nvPr userDrawn="1"/>
        </p:nvSpPr>
        <p:spPr>
          <a:xfrm rot="10800000">
            <a:off x="4775200" y="5020305"/>
            <a:ext cx="7416800" cy="500224"/>
          </a:xfrm>
          <a:prstGeom prst="rect">
            <a:avLst/>
          </a:prstGeom>
          <a:gradFill flip="none" rotWithShape="1">
            <a:gsLst>
              <a:gs pos="0">
                <a:srgbClr val="2A529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406400" y="467048"/>
            <a:ext cx="11176000" cy="50022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FF"/>
                </a:solidFill>
                <a:latin typeface="Gill Sans MT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BOARD</a:t>
            </a: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aseline="0" dirty="0">
                <a:latin typeface="Verdana" panose="020B0604030504040204" pitchFamily="34" charset="0"/>
                <a:ea typeface="Verdana" panose="020B0604030504040204" pitchFamily="34" charset="0"/>
              </a:rPr>
              <a:t>REPORT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09600" y="5770642"/>
            <a:ext cx="1107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Interior Health would like to recognize and acknowledge the traditional, ancestral, and unceded territories</a:t>
            </a:r>
            <a:br>
              <a:rPr lang="en-US" sz="10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en-US" sz="10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of the Dãkelh Dené, Ktunaxa, Nlaka’pamux, Secwépemc, St’át’imc, Syilx, and Tŝilhqot’in Nations</a:t>
            </a:r>
            <a:br>
              <a:rPr lang="en-US" sz="10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en-US" sz="10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where we live, learn, collaborate and work together.</a:t>
            </a:r>
            <a:endParaRPr lang="en-CA" sz="1000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71" y="4974448"/>
            <a:ext cx="3673032" cy="57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736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8000" y="1143000"/>
            <a:ext cx="5490463" cy="4495800"/>
          </a:xfrm>
        </p:spPr>
        <p:txBody>
          <a:bodyPr/>
          <a:lstStyle>
            <a:lvl1pPr marL="274320" indent="-27432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576263" indent="-27432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855663" indent="-22860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143000" indent="-22860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463040" indent="-22860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1143000"/>
            <a:ext cx="5490464" cy="449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337976"/>
            <a:ext cx="10668000" cy="500224"/>
          </a:xfrm>
          <a:prstGeom prst="rect">
            <a:avLst/>
          </a:prstGeom>
          <a:gradFill flip="none" rotWithShape="1">
            <a:gsLst>
              <a:gs pos="0">
                <a:srgbClr val="2A529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0058400" y="6129176"/>
            <a:ext cx="2133600" cy="500224"/>
          </a:xfrm>
          <a:prstGeom prst="rect">
            <a:avLst/>
          </a:prstGeom>
          <a:gradFill flip="none" rotWithShape="1">
            <a:gsLst>
              <a:gs pos="0">
                <a:srgbClr val="2A529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06400" y="304800"/>
            <a:ext cx="11176000" cy="5002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400" y="6264276"/>
            <a:ext cx="1117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3F85573C-3241-4562-B00E-F7CF3FFA3FDB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52499" y="6264276"/>
            <a:ext cx="634701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latin typeface="Calibri" panose="020F0502020204030204" pitchFamily="34" charset="0"/>
              </a:defRPr>
            </a:lvl1pPr>
          </a:lstStyle>
          <a:p>
            <a:fld id="{1BAE28AD-E701-4CEE-BF5E-2D1523F6D45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84" y="6129177"/>
            <a:ext cx="9636501" cy="5066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359444"/>
            <a:ext cx="1037003" cy="45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135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10464800" cy="4267200"/>
          </a:xfrm>
        </p:spPr>
        <p:txBody>
          <a:bodyPr/>
          <a:lstStyle>
            <a:lvl1pPr marL="274320" indent="-27432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576263" indent="-27432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855663" indent="-22860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143000" indent="-22860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463040" indent="-228600">
              <a:buFont typeface="Wingdings" panose="05000000000000000000" pitchFamily="2" charset="2"/>
              <a:buChar char="§"/>
              <a:defRPr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337976"/>
            <a:ext cx="10668000" cy="500224"/>
          </a:xfrm>
          <a:prstGeom prst="rect">
            <a:avLst/>
          </a:prstGeom>
          <a:gradFill flip="none" rotWithShape="1">
            <a:gsLst>
              <a:gs pos="0">
                <a:srgbClr val="2A529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8" name="Rectangle 7"/>
          <p:cNvSpPr/>
          <p:nvPr userDrawn="1"/>
        </p:nvSpPr>
        <p:spPr>
          <a:xfrm>
            <a:off x="10058400" y="6129176"/>
            <a:ext cx="2133600" cy="500224"/>
          </a:xfrm>
          <a:prstGeom prst="rect">
            <a:avLst/>
          </a:prstGeom>
          <a:gradFill flip="none" rotWithShape="1">
            <a:gsLst>
              <a:gs pos="0">
                <a:srgbClr val="2A529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8000" y="337976"/>
            <a:ext cx="11074400" cy="5002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400" y="6255626"/>
            <a:ext cx="1117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85573C-3241-4562-B00E-F7CF3FFA3FDB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77601" y="6248401"/>
            <a:ext cx="503703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1BAE28AD-E701-4CEE-BF5E-2D1523F6D45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84" y="6129177"/>
            <a:ext cx="9636501" cy="5066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403" y="358337"/>
            <a:ext cx="1074797" cy="47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78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1143001"/>
            <a:ext cx="9877777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37976"/>
            <a:ext cx="10668000" cy="500224"/>
          </a:xfrm>
          <a:prstGeom prst="rect">
            <a:avLst/>
          </a:prstGeom>
          <a:gradFill flip="none" rotWithShape="1">
            <a:gsLst>
              <a:gs pos="0">
                <a:srgbClr val="2A529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6" name="Rectangle 15"/>
          <p:cNvSpPr/>
          <p:nvPr userDrawn="1"/>
        </p:nvSpPr>
        <p:spPr>
          <a:xfrm>
            <a:off x="10058400" y="6129176"/>
            <a:ext cx="2133600" cy="500224"/>
          </a:xfrm>
          <a:prstGeom prst="rect">
            <a:avLst/>
          </a:prstGeom>
          <a:gradFill flip="none" rotWithShape="1">
            <a:gsLst>
              <a:gs pos="0">
                <a:srgbClr val="2A529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22" name="Title 1"/>
          <p:cNvSpPr txBox="1">
            <a:spLocks/>
          </p:cNvSpPr>
          <p:nvPr userDrawn="1"/>
        </p:nvSpPr>
        <p:spPr>
          <a:xfrm>
            <a:off x="508000" y="304800"/>
            <a:ext cx="11074400" cy="50022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FFFF"/>
                </a:solidFill>
                <a:latin typeface="Gill Sans MT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10058399" y="6264276"/>
            <a:ext cx="124859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3F85573C-3241-4562-B00E-F7CF3FFA3FDB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306998" y="6264275"/>
            <a:ext cx="503703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latin typeface="Calibri" panose="020F0502020204030204" pitchFamily="34" charset="0"/>
              </a:defRPr>
            </a:lvl1pPr>
          </a:lstStyle>
          <a:p>
            <a:fld id="{1BAE28AD-E701-4CEE-BF5E-2D1523F6D45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84" y="6129177"/>
            <a:ext cx="9636501" cy="5066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358337"/>
            <a:ext cx="1074797" cy="47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11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Gill Sans MT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240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220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180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160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"/>
          <p:cNvSpPr>
            <a:spLocks noGrp="1"/>
          </p:cNvSpPr>
          <p:nvPr>
            <p:ph sz="quarter" idx="13"/>
          </p:nvPr>
        </p:nvSpPr>
        <p:spPr>
          <a:xfrm>
            <a:off x="1861868" y="3924300"/>
            <a:ext cx="8572500" cy="205740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5200" dirty="0"/>
              <a:t>Since </a:t>
            </a:r>
            <a:r>
              <a:rPr lang="en-US" sz="5200" dirty="0"/>
              <a:t>2019 </a:t>
            </a:r>
            <a:r>
              <a:rPr lang="en-US" sz="5200" dirty="0"/>
              <a:t>the SCN has worked to standardize and provide equitable access to </a:t>
            </a:r>
            <a:r>
              <a:rPr lang="en-US" sz="5200" dirty="0"/>
              <a:t>evidence based stroke </a:t>
            </a:r>
            <a:r>
              <a:rPr lang="en-US" sz="5200" dirty="0"/>
              <a:t>care </a:t>
            </a:r>
            <a:r>
              <a:rPr lang="en-US" sz="5200" dirty="0"/>
              <a:t>along the patient journey. </a:t>
            </a:r>
          </a:p>
          <a:p>
            <a:pPr lvl="0"/>
            <a:endParaRPr lang="en-US" sz="5200" dirty="0"/>
          </a:p>
          <a:p>
            <a:pPr lvl="0"/>
            <a:r>
              <a:rPr lang="en-US" sz="5200" dirty="0"/>
              <a:t>The SCN </a:t>
            </a:r>
            <a:r>
              <a:rPr lang="en-US" sz="5200" dirty="0"/>
              <a:t>Medical Director, </a:t>
            </a:r>
            <a:r>
              <a:rPr lang="en-US" sz="5200" dirty="0">
                <a:solidFill>
                  <a:srgbClr val="2A529A"/>
                </a:solidFill>
              </a:rPr>
              <a:t>Director, </a:t>
            </a:r>
            <a:r>
              <a:rPr lang="en-US" sz="5200" dirty="0"/>
              <a:t>and Clinical Nurse Specialist provide leadership to guide </a:t>
            </a:r>
            <a:r>
              <a:rPr lang="en-US" sz="5200" dirty="0"/>
              <a:t>clinical operations </a:t>
            </a:r>
            <a:r>
              <a:rPr lang="en-US" sz="5200" dirty="0"/>
              <a:t>to implement and sustain rapidly </a:t>
            </a:r>
            <a:r>
              <a:rPr lang="en-US" sz="5200" dirty="0"/>
              <a:t>advancing stroke best practice. </a:t>
            </a:r>
            <a:endParaRPr lang="en-US" sz="5200" dirty="0"/>
          </a:p>
          <a:p>
            <a:pPr marL="0" indent="0">
              <a:buNone/>
            </a:pPr>
            <a:endParaRPr lang="en-US" sz="5200" dirty="0"/>
          </a:p>
          <a:p>
            <a:pPr lvl="0"/>
            <a:r>
              <a:rPr lang="en-US" sz="5200" dirty="0"/>
              <a:t>Our goal is exceptional stroke care without delay.</a:t>
            </a:r>
            <a:endParaRPr lang="en-CA" sz="5200" dirty="0"/>
          </a:p>
          <a:p>
            <a:pPr marL="0" indent="0">
              <a:buNone/>
            </a:pPr>
            <a:r>
              <a:rPr lang="en-US" sz="1500" dirty="0"/>
              <a:t>			</a:t>
            </a:r>
            <a:endParaRPr lang="en-CA" sz="1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67800" y="6264276"/>
            <a:ext cx="914400" cy="365125"/>
          </a:xfrm>
        </p:spPr>
        <p:txBody>
          <a:bodyPr/>
          <a:lstStyle/>
          <a:p>
            <a:fld id="{1C995ED4-07F6-4ECB-9E93-05F8B6019AE9}" type="datetime1">
              <a:rPr lang="en-US">
                <a:solidFill>
                  <a:prstClr val="white"/>
                </a:solidFill>
              </a:rPr>
              <a:pPr/>
              <a:t>2/18/2024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28AD-E701-4CEE-BF5E-2D1523F6D45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828800" y="4038600"/>
            <a:ext cx="4038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F81BD"/>
              </a:buClr>
              <a:buNone/>
            </a:pPr>
            <a:endParaRPr lang="en-CA" sz="1000" dirty="0">
              <a:solidFill>
                <a:srgbClr val="1F497D"/>
              </a:solidFill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172200" y="1681843"/>
            <a:ext cx="4191000" cy="2503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Gill Sans MT" pitchFamily="34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F81BD"/>
              </a:buClr>
              <a:buNone/>
            </a:pPr>
            <a:endParaRPr lang="en-CA" sz="1400" dirty="0">
              <a:solidFill>
                <a:srgbClr val="1F497D"/>
              </a:solidFill>
            </a:endParaRPr>
          </a:p>
        </p:txBody>
      </p:sp>
      <p:sp>
        <p:nvSpPr>
          <p:cNvPr id="18" name="Title 2"/>
          <p:cNvSpPr txBox="1">
            <a:spLocks/>
          </p:cNvSpPr>
          <p:nvPr/>
        </p:nvSpPr>
        <p:spPr>
          <a:xfrm>
            <a:off x="1600200" y="304013"/>
            <a:ext cx="7620000" cy="50022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FF"/>
                </a:solidFill>
                <a:latin typeface="Gill Sans MT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sz="2800" dirty="0"/>
              <a:t> </a:t>
            </a:r>
            <a:r>
              <a:rPr lang="en-CA" sz="2800" dirty="0"/>
              <a:t>THE STROKE CARE NETWORK (SCN)</a:t>
            </a:r>
            <a:r>
              <a:rPr lang="en-CA" sz="2800" dirty="0"/>
              <a:t/>
            </a:r>
            <a:br>
              <a:rPr lang="en-CA" sz="2800" dirty="0"/>
            </a:br>
            <a:endParaRPr lang="en-CA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549" y="1147193"/>
            <a:ext cx="6345003" cy="253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Candara</vt:lpstr>
      <vt:lpstr>Gill Sans MT</vt:lpstr>
      <vt:lpstr>Symbol</vt:lpstr>
      <vt:lpstr>Verdana</vt:lpstr>
      <vt:lpstr>Wingdings</vt:lpstr>
      <vt:lpstr>Waveform</vt:lpstr>
      <vt:lpstr>PowerPoint Presentation</vt:lpstr>
    </vt:vector>
  </TitlesOfParts>
  <Company>BC Clinical and Support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Bendall, Cory [IH]</dc:creator>
  <cp:lastModifiedBy>Bendall, Cory [IH]</cp:lastModifiedBy>
  <cp:revision>1</cp:revision>
  <dcterms:created xsi:type="dcterms:W3CDTF">2024-02-19T01:43:03Z</dcterms:created>
  <dcterms:modified xsi:type="dcterms:W3CDTF">2024-02-19T01:43:52Z</dcterms:modified>
</cp:coreProperties>
</file>