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b9QcZkhgIH7ucJ4dGr6xIQ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5" r:id="rId2"/>
    <p:sldId id="356" r:id="rId3"/>
    <p:sldId id="378" r:id="rId4"/>
    <p:sldId id="386" r:id="rId5"/>
    <p:sldId id="387" r:id="rId6"/>
    <p:sldId id="388" r:id="rId7"/>
    <p:sldId id="376" r:id="rId8"/>
    <p:sldId id="358" r:id="rId9"/>
    <p:sldId id="384" r:id="rId10"/>
    <p:sldId id="385" r:id="rId11"/>
    <p:sldId id="389" r:id="rId12"/>
    <p:sldId id="364" r:id="rId13"/>
    <p:sldId id="390" r:id="rId14"/>
    <p:sldId id="391" r:id="rId15"/>
    <p:sldId id="380" r:id="rId16"/>
    <p:sldId id="3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0"/>
    <a:srgbClr val="73C039"/>
    <a:srgbClr val="0062AC"/>
    <a:srgbClr val="0000CC"/>
    <a:srgbClr val="4B4C4E"/>
    <a:srgbClr val="FE4512"/>
    <a:srgbClr val="333333"/>
    <a:srgbClr val="9A4D9D"/>
    <a:srgbClr val="9A9FAE"/>
    <a:srgbClr val="A66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6848" autoAdjust="0"/>
  </p:normalViewPr>
  <p:slideViewPr>
    <p:cSldViewPr>
      <p:cViewPr varScale="1">
        <p:scale>
          <a:sx n="97" d="100"/>
          <a:sy n="97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43565-48A6-483A-BC7C-DE2CE120FC77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B9BD7-ABE0-4EDD-80DD-21D7418C07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4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9BD7-ABE0-4EDD-80DD-21D7418C07D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25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63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90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47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9BD7-ABE0-4EDD-80DD-21D7418C07D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58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0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9BD7-ABE0-4EDD-80DD-21D7418C07D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39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9BD7-ABE0-4EDD-80DD-21D7418C07D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6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9BD7-ABE0-4EDD-80DD-21D7418C07D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08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9BD7-ABE0-4EDD-80DD-21D7418C07D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11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B9BD7-ABE0-4EDD-80DD-21D7418C07D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40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5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4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18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70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21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87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72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64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09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36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6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336B-F586-4C3B-83C6-DB08FFCE00D8}" type="datetimeFigureOut">
              <a:rPr lang="en-CA" smtClean="0"/>
              <a:t>2018-04-25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29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sd-hs.wikispaces.com/number+-+member+-+mumble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7.jpg&amp;ehk=b9QcZkhgIH7ucJ4dGr6xIQ&amp;r=0&amp;pid=OfficeInsert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g&amp;ehk=b9QcZkhgIH7ucJ4dGr6xIQ&amp;r=0&amp;pid=OfficeInsert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hyperlink" Target="https://asd-hs.wikispaces.com/number+-+member+-+mumble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g&amp;ehk=b9QcZkhgIH7ucJ4dGr6xIQ&amp;r=0&amp;pid=OfficeInsert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hyperlink" Target="https://asd-hs.wikispaces.com/number+-+member+-+mumble" TargetMode="Externa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FDD497-2A0C-4DD3-8BC5-DD8E1ACDD3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rgbClr val="00A6E0"/>
                </a:solidFill>
                <a:latin typeface="FS Lola" pitchFamily="2" charset="0"/>
              </a:rPr>
              <a:t>Improvement 101 </a:t>
            </a:r>
            <a:br>
              <a:rPr lang="en-US" sz="6000" dirty="0">
                <a:solidFill>
                  <a:srgbClr val="00A6E0"/>
                </a:solidFill>
                <a:latin typeface="FS Lola" pitchFamily="2" charset="0"/>
              </a:rPr>
            </a:br>
            <a:r>
              <a:rPr lang="en-US" sz="6000" dirty="0">
                <a:solidFill>
                  <a:srgbClr val="00A6E0"/>
                </a:solidFill>
                <a:latin typeface="FS Lola" pitchFamily="2" charset="0"/>
              </a:rPr>
              <a:t>Learning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032E5C-237D-464C-861A-761562B9B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73C039"/>
                </a:solidFill>
                <a:latin typeface="Montserrat" pitchFamily="2" charset="0"/>
              </a:rPr>
              <a:t>Module 3:</a:t>
            </a:r>
          </a:p>
          <a:p>
            <a:r>
              <a:rPr lang="en-US" dirty="0">
                <a:solidFill>
                  <a:schemeClr val="tx1"/>
                </a:solidFill>
                <a:latin typeface="Montserrat" pitchFamily="2" charset="0"/>
              </a:rPr>
              <a:t>Measurement and Using Data for Improvement </a:t>
            </a:r>
          </a:p>
          <a:p>
            <a:endParaRPr lang="en-US" dirty="0">
              <a:latin typeface="Montserrat" pitchFamily="2" charset="0"/>
            </a:endParaRPr>
          </a:p>
          <a:p>
            <a:r>
              <a:rPr lang="en-US" dirty="0">
                <a:solidFill>
                  <a:srgbClr val="73C039"/>
                </a:solidFill>
                <a:latin typeface="Montserrat" pitchFamily="2" charset="0"/>
              </a:rPr>
              <a:t>Your Host:</a:t>
            </a:r>
          </a:p>
          <a:p>
            <a:r>
              <a:rPr lang="en-US" dirty="0">
                <a:solidFill>
                  <a:schemeClr val="tx1"/>
                </a:solidFill>
                <a:latin typeface="Montserrat" pitchFamily="2" charset="0"/>
              </a:rPr>
              <a:t>Leanne Couves</a:t>
            </a:r>
          </a:p>
          <a:p>
            <a:r>
              <a:rPr lang="en-US" dirty="0">
                <a:solidFill>
                  <a:schemeClr val="tx1"/>
                </a:solidFill>
                <a:latin typeface="Montserrat" pitchFamily="2" charset="0"/>
              </a:rPr>
              <a:t>Improvement Advisor</a:t>
            </a:r>
          </a:p>
        </p:txBody>
      </p:sp>
      <p:pic>
        <p:nvPicPr>
          <p:cNvPr id="4" name="Picture 3" descr="https://patientvoicesbc.ca/wp-content/uploads/2016/05/pvn-logo.png">
            <a:extLst>
              <a:ext uri="{FF2B5EF4-FFF2-40B4-BE49-F238E27FC236}">
                <a16:creationId xmlns="" xmlns:a16="http://schemas.microsoft.com/office/drawing/2014/main" id="{EC9B1342-6079-4B96-B64A-1EA8CCE3C6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2520280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35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/>
          </a:bodyPr>
          <a:lstStyle/>
          <a:p>
            <a:r>
              <a:rPr lang="en-CA" sz="6000" dirty="0">
                <a:solidFill>
                  <a:srgbClr val="00A6E0"/>
                </a:solidFill>
                <a:latin typeface="FS Lola" pitchFamily="2" charset="0"/>
              </a:rPr>
              <a:t>WHY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772816"/>
            <a:ext cx="8640960" cy="3925146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Montserrat" pitchFamily="2" charset="0"/>
              </a:rPr>
              <a:t>Where are we now? </a:t>
            </a:r>
          </a:p>
          <a:p>
            <a:r>
              <a:rPr lang="en-CA" sz="2800" dirty="0">
                <a:latin typeface="Montserrat" pitchFamily="2" charset="0"/>
              </a:rPr>
              <a:t>Are the changes we are trying working or not?</a:t>
            </a:r>
          </a:p>
          <a:p>
            <a:r>
              <a:rPr lang="en-CA" sz="2800" dirty="0">
                <a:latin typeface="Montserrat" pitchFamily="2" charset="0"/>
              </a:rPr>
              <a:t>Have we have reached our goal?</a:t>
            </a:r>
          </a:p>
          <a:p>
            <a:endParaRPr lang="en-CA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endParaRPr lang="en-CA" sz="2000" dirty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4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416" y="4293096"/>
            <a:ext cx="82511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rgbClr val="00A6E0"/>
                </a:solidFill>
                <a:latin typeface="FS Lola" pitchFamily="2" charset="0"/>
              </a:rPr>
              <a:t>“What counts to be counted?”</a:t>
            </a:r>
          </a:p>
          <a:p>
            <a:pPr algn="ctr"/>
            <a:endParaRPr lang="en-CA" sz="1200" dirty="0">
              <a:solidFill>
                <a:srgbClr val="00A6E0"/>
              </a:solidFill>
              <a:latin typeface="FS Lola" pitchFamily="2" charset="0"/>
            </a:endParaRPr>
          </a:p>
          <a:p>
            <a:pPr algn="ctr"/>
            <a:r>
              <a:rPr lang="en-CA" sz="3200" dirty="0">
                <a:solidFill>
                  <a:srgbClr val="00A6E0"/>
                </a:solidFill>
                <a:latin typeface="FS Lola" pitchFamily="2" charset="0"/>
              </a:rPr>
              <a:t>“Our theories determine what we measure</a:t>
            </a:r>
            <a:r>
              <a:rPr lang="en-CA" sz="3200" dirty="0" smtClean="0">
                <a:solidFill>
                  <a:srgbClr val="00A6E0"/>
                </a:solidFill>
                <a:latin typeface="FS Lola" pitchFamily="2" charset="0"/>
              </a:rPr>
              <a:t>”</a:t>
            </a:r>
            <a:endParaRPr lang="en-CA" sz="3200" dirty="0">
              <a:solidFill>
                <a:srgbClr val="00A6E0"/>
              </a:solidFill>
              <a:latin typeface="FS Lola" pitchFamily="2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/>
          </a:bodyPr>
          <a:lstStyle/>
          <a:p>
            <a:r>
              <a:rPr lang="en-CA" sz="6000" dirty="0">
                <a:solidFill>
                  <a:srgbClr val="00A6E0"/>
                </a:solidFill>
                <a:latin typeface="FS Lola" pitchFamily="2" charset="0"/>
              </a:rPr>
              <a:t>WHY Measure?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1" y="1772816"/>
            <a:ext cx="8640960" cy="2016224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Montserrat" pitchFamily="2" charset="0"/>
              </a:rPr>
              <a:t>Where are we now? </a:t>
            </a:r>
          </a:p>
          <a:p>
            <a:r>
              <a:rPr lang="en-CA" sz="2800" dirty="0">
                <a:latin typeface="Montserrat" pitchFamily="2" charset="0"/>
              </a:rPr>
              <a:t>Are the changes we are trying working or not?</a:t>
            </a:r>
          </a:p>
          <a:p>
            <a:r>
              <a:rPr lang="en-CA" sz="2800" dirty="0">
                <a:latin typeface="Montserrat" pitchFamily="2" charset="0"/>
              </a:rPr>
              <a:t>Have we have reached our goal</a:t>
            </a:r>
            <a:r>
              <a:rPr lang="en-CA" sz="2800" dirty="0" smtClean="0">
                <a:latin typeface="Montserrat" pitchFamily="2" charset="0"/>
              </a:rPr>
              <a:t>?</a:t>
            </a:r>
            <a:endParaRPr lang="en-CA" sz="2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0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31187" cy="3985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73C039"/>
                </a:solidFill>
                <a:latin typeface="FS Lola" pitchFamily="2" charset="0"/>
              </a:rPr>
              <a:t>Outcome Measures: </a:t>
            </a:r>
          </a:p>
          <a:p>
            <a:pPr marL="0" indent="0">
              <a:buNone/>
            </a:pPr>
            <a:r>
              <a:rPr lang="en-CA" sz="2000" dirty="0">
                <a:latin typeface="Montserrat" pitchFamily="2" charset="0"/>
              </a:rPr>
              <a:t>Show if changes are leading to improvement and achieving the overall aim of the improvement </a:t>
            </a:r>
            <a:r>
              <a:rPr lang="en-CA" sz="2000" dirty="0" smtClean="0">
                <a:latin typeface="Montserrat" pitchFamily="2" charset="0"/>
              </a:rPr>
              <a:t>initiative</a:t>
            </a:r>
            <a: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  <a:t/>
            </a:r>
            <a:b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</a:br>
            <a:endParaRPr lang="en-CA" sz="1200" dirty="0">
              <a:solidFill>
                <a:srgbClr val="00A6E0"/>
              </a:solidFill>
              <a:latin typeface="Montserrat" pitchFamily="2" charset="0"/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  <a:latin typeface="FS Lola" pitchFamily="2" charset="0"/>
              </a:rPr>
              <a:t>Process Measures: 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bg1"/>
                </a:solidFill>
                <a:latin typeface="Montserrat" pitchFamily="2" charset="0"/>
              </a:rPr>
              <a:t>Show whether a specific change is having its intended </a:t>
            </a:r>
            <a:r>
              <a:rPr lang="en-CA" sz="2000" dirty="0" smtClean="0">
                <a:solidFill>
                  <a:schemeClr val="bg1"/>
                </a:solidFill>
                <a:latin typeface="Montserrat" pitchFamily="2" charset="0"/>
              </a:rPr>
              <a:t>effect</a:t>
            </a:r>
            <a:r>
              <a:rPr lang="en-CA" sz="2600" dirty="0" smtClean="0">
                <a:solidFill>
                  <a:schemeClr val="bg1"/>
                </a:solidFill>
                <a:latin typeface="Montserrat" pitchFamily="2" charset="0"/>
              </a:rPr>
              <a:t/>
            </a:r>
            <a:br>
              <a:rPr lang="en-CA" sz="2600" dirty="0" smtClean="0">
                <a:solidFill>
                  <a:schemeClr val="bg1"/>
                </a:solidFill>
                <a:latin typeface="Montserrat" pitchFamily="2" charset="0"/>
              </a:rPr>
            </a:br>
            <a:endParaRPr lang="en-CA" sz="1200" dirty="0">
              <a:solidFill>
                <a:schemeClr val="bg1"/>
              </a:solidFill>
              <a:latin typeface="Montserrat" pitchFamily="2" charset="0"/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FS Lola" pitchFamily="2" charset="0"/>
              </a:rPr>
              <a:t>Balancing </a:t>
            </a:r>
            <a:r>
              <a:rPr lang="en-CA" dirty="0">
                <a:solidFill>
                  <a:schemeClr val="bg1"/>
                </a:solidFill>
                <a:latin typeface="FS Lola" pitchFamily="2" charset="0"/>
              </a:rPr>
              <a:t>Measures: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bg1"/>
                </a:solidFill>
                <a:latin typeface="Montserrat" pitchFamily="2" charset="0"/>
              </a:rPr>
              <a:t>Help ensure that changes to improve one part of the system are not causing new problems in other areas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r>
              <a:rPr lang="en-CA" sz="6000" dirty="0" smtClean="0">
                <a:solidFill>
                  <a:srgbClr val="00A6E0"/>
                </a:solidFill>
                <a:latin typeface="FS Lola" pitchFamily="2" charset="0"/>
              </a:rPr>
              <a:t>Types of Measures</a:t>
            </a:r>
            <a:endParaRPr lang="en-CA" sz="6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1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r>
              <a:rPr lang="en-CA" sz="6000" dirty="0" smtClean="0">
                <a:solidFill>
                  <a:srgbClr val="00A6E0"/>
                </a:solidFill>
                <a:latin typeface="FS Lola" pitchFamily="2" charset="0"/>
              </a:rPr>
              <a:t>Types of Measures</a:t>
            </a:r>
            <a:endParaRPr lang="en-CA"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1772816"/>
            <a:ext cx="8431187" cy="398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600" dirty="0" smtClean="0">
                <a:solidFill>
                  <a:srgbClr val="73C039"/>
                </a:solidFill>
                <a:latin typeface="FS Lola" pitchFamily="2" charset="0"/>
              </a:rPr>
              <a:t>Outcome Measures: </a:t>
            </a:r>
          </a:p>
          <a:p>
            <a:pPr marL="0" indent="0">
              <a:buFont typeface="Arial" pitchFamily="34" charset="0"/>
              <a:buNone/>
            </a:pPr>
            <a:r>
              <a:rPr lang="en-CA" sz="2000" dirty="0" smtClean="0">
                <a:latin typeface="Montserrat" pitchFamily="2" charset="0"/>
              </a:rPr>
              <a:t>Show if changes are leading to improvement and achieving the overall aim of the improvement initiative</a:t>
            </a:r>
            <a: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  <a:t/>
            </a:r>
            <a:b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</a:br>
            <a:endParaRPr lang="en-CA" sz="1200" dirty="0" smtClean="0">
              <a:solidFill>
                <a:srgbClr val="00A6E0"/>
              </a:solidFill>
              <a:latin typeface="Montserrat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CA" dirty="0" smtClean="0">
                <a:solidFill>
                  <a:srgbClr val="73C039"/>
                </a:solidFill>
                <a:latin typeface="FS Lola" pitchFamily="2" charset="0"/>
              </a:rPr>
              <a:t>Process Measures: </a:t>
            </a:r>
          </a:p>
          <a:p>
            <a:pPr marL="0" indent="0">
              <a:buFont typeface="Arial" pitchFamily="34" charset="0"/>
              <a:buNone/>
            </a:pPr>
            <a:r>
              <a:rPr lang="en-CA" sz="2000" dirty="0" smtClean="0">
                <a:latin typeface="Montserrat" pitchFamily="2" charset="0"/>
              </a:rPr>
              <a:t>Show whether a specific change is having its intended effect</a:t>
            </a:r>
            <a: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  <a:t/>
            </a:r>
            <a:b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</a:br>
            <a:endParaRPr lang="en-CA" sz="1200" dirty="0" smtClean="0">
              <a:solidFill>
                <a:srgbClr val="00A6E0"/>
              </a:solidFill>
              <a:latin typeface="Montserrat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CA" dirty="0" smtClean="0">
                <a:solidFill>
                  <a:schemeClr val="bg1"/>
                </a:solidFill>
                <a:latin typeface="FS Lola" pitchFamily="2" charset="0"/>
              </a:rPr>
              <a:t>Balancing Measures:</a:t>
            </a:r>
          </a:p>
          <a:p>
            <a:pPr marL="0" indent="0">
              <a:buFont typeface="Arial" pitchFamily="34" charset="0"/>
              <a:buNone/>
            </a:pPr>
            <a:r>
              <a:rPr lang="en-CA" sz="2000" dirty="0" smtClean="0">
                <a:solidFill>
                  <a:schemeClr val="bg1"/>
                </a:solidFill>
                <a:latin typeface="Montserrat" pitchFamily="2" charset="0"/>
              </a:rPr>
              <a:t>Help ensure that changes to improve one part of the system are not causing new problems in other areas</a:t>
            </a:r>
          </a:p>
          <a:p>
            <a:pPr marL="0" indent="0">
              <a:buFont typeface="Arial" pitchFamily="34" charset="0"/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156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r>
              <a:rPr lang="en-CA" sz="6000" dirty="0" smtClean="0">
                <a:solidFill>
                  <a:srgbClr val="00A6E0"/>
                </a:solidFill>
                <a:latin typeface="FS Lola" pitchFamily="2" charset="0"/>
              </a:rPr>
              <a:t>Types of Measures</a:t>
            </a:r>
            <a:endParaRPr lang="en-CA"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31187" cy="3985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73C039"/>
                </a:solidFill>
                <a:latin typeface="FS Lola" pitchFamily="2" charset="0"/>
              </a:rPr>
              <a:t>Outcome Measures: </a:t>
            </a:r>
          </a:p>
          <a:p>
            <a:pPr marL="0" indent="0">
              <a:buNone/>
            </a:pPr>
            <a:r>
              <a:rPr lang="en-CA" sz="2000" dirty="0">
                <a:latin typeface="Montserrat" pitchFamily="2" charset="0"/>
              </a:rPr>
              <a:t>Show if changes are leading to improvement and achieving the overall aim of the improvement </a:t>
            </a:r>
            <a:r>
              <a:rPr lang="en-CA" sz="2000" dirty="0" smtClean="0">
                <a:latin typeface="Montserrat" pitchFamily="2" charset="0"/>
              </a:rPr>
              <a:t>initiative</a:t>
            </a:r>
            <a: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  <a:t/>
            </a:r>
            <a:b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</a:br>
            <a:endParaRPr lang="en-CA" sz="1200" dirty="0">
              <a:solidFill>
                <a:srgbClr val="00A6E0"/>
              </a:solidFill>
              <a:latin typeface="Montserrat" pitchFamily="2" charset="0"/>
            </a:endParaRPr>
          </a:p>
          <a:p>
            <a:pPr marL="0" indent="0">
              <a:buNone/>
            </a:pPr>
            <a:r>
              <a:rPr lang="en-CA" dirty="0">
                <a:solidFill>
                  <a:srgbClr val="73C039"/>
                </a:solidFill>
                <a:latin typeface="FS Lola" pitchFamily="2" charset="0"/>
              </a:rPr>
              <a:t>Process Measures: </a:t>
            </a:r>
          </a:p>
          <a:p>
            <a:pPr marL="0" indent="0">
              <a:buNone/>
            </a:pPr>
            <a:r>
              <a:rPr lang="en-CA" sz="2000" dirty="0">
                <a:latin typeface="Montserrat" pitchFamily="2" charset="0"/>
              </a:rPr>
              <a:t>Show whether a specific change is having its intended </a:t>
            </a:r>
            <a:r>
              <a:rPr lang="en-CA" sz="2000" dirty="0" smtClean="0">
                <a:latin typeface="Montserrat" pitchFamily="2" charset="0"/>
              </a:rPr>
              <a:t>effect</a:t>
            </a:r>
            <a: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  <a:t/>
            </a:r>
            <a:br>
              <a:rPr lang="en-CA" sz="2600" dirty="0" smtClean="0">
                <a:solidFill>
                  <a:srgbClr val="00A6E0"/>
                </a:solidFill>
                <a:latin typeface="Montserrat" pitchFamily="2" charset="0"/>
              </a:rPr>
            </a:br>
            <a:endParaRPr lang="en-CA" sz="1200" dirty="0">
              <a:solidFill>
                <a:srgbClr val="00A6E0"/>
              </a:solidFill>
              <a:latin typeface="Montserrat" pitchFamily="2" charset="0"/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73C039"/>
                </a:solidFill>
                <a:latin typeface="FS Lola" pitchFamily="2" charset="0"/>
              </a:rPr>
              <a:t>Balancing </a:t>
            </a:r>
            <a:r>
              <a:rPr lang="en-CA" dirty="0">
                <a:solidFill>
                  <a:srgbClr val="73C039"/>
                </a:solidFill>
                <a:latin typeface="FS Lola" pitchFamily="2" charset="0"/>
              </a:rPr>
              <a:t>Measures:</a:t>
            </a:r>
          </a:p>
          <a:p>
            <a:pPr marL="0" indent="0">
              <a:buNone/>
            </a:pPr>
            <a:r>
              <a:rPr lang="en-CA" sz="2000" dirty="0">
                <a:latin typeface="Montserrat" pitchFamily="2" charset="0"/>
              </a:rPr>
              <a:t>Help ensure that changes to improve one part of the system are not causing new problems in other areas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9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Autofit/>
          </a:bodyPr>
          <a:lstStyle/>
          <a:p>
            <a:r>
              <a:rPr lang="en-CA" sz="6000" dirty="0" smtClean="0">
                <a:solidFill>
                  <a:srgbClr val="00A6E0"/>
                </a:solidFill>
                <a:latin typeface="FS Lola" pitchFamily="2" charset="0"/>
              </a:rPr>
              <a:t>Data Collection Tips</a:t>
            </a:r>
            <a:endParaRPr lang="en-CA" sz="6000" dirty="0">
              <a:solidFill>
                <a:srgbClr val="00A6E0"/>
              </a:solidFill>
              <a:latin typeface="FS Lol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1772816"/>
            <a:ext cx="8431187" cy="3925146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Montserrat" pitchFamily="2" charset="0"/>
              </a:rPr>
              <a:t>Start right away</a:t>
            </a:r>
          </a:p>
          <a:p>
            <a:r>
              <a:rPr lang="en-CA" sz="2800" dirty="0">
                <a:latin typeface="Montserrat" pitchFamily="2" charset="0"/>
              </a:rPr>
              <a:t>Small and frequent samples</a:t>
            </a:r>
          </a:p>
          <a:p>
            <a:r>
              <a:rPr lang="en-CA" sz="2800" dirty="0">
                <a:latin typeface="Montserrat" pitchFamily="2" charset="0"/>
              </a:rPr>
              <a:t>Integrate into workload</a:t>
            </a:r>
          </a:p>
          <a:p>
            <a:r>
              <a:rPr lang="en-CA" sz="2800" dirty="0">
                <a:latin typeface="Montserrat" pitchFamily="2" charset="0"/>
              </a:rPr>
              <a:t>Timely</a:t>
            </a:r>
          </a:p>
          <a:p>
            <a:r>
              <a:rPr lang="en-CA" sz="2800" dirty="0">
                <a:latin typeface="Montserrat" pitchFamily="2" charset="0"/>
              </a:rPr>
              <a:t>Plot data over time</a:t>
            </a:r>
          </a:p>
          <a:p>
            <a:pPr marL="0" indent="0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endParaRPr lang="en-CA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7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597BEAD-7909-454F-863A-B55BABCB96FD}"/>
              </a:ext>
            </a:extLst>
          </p:cNvPr>
          <p:cNvSpPr txBox="1">
            <a:spLocks/>
          </p:cNvSpPr>
          <p:nvPr/>
        </p:nvSpPr>
        <p:spPr>
          <a:xfrm>
            <a:off x="473051" y="12272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A6E0"/>
                </a:solidFill>
                <a:latin typeface="FS Lola" pitchFamily="2" charset="0"/>
              </a:rPr>
              <a:t>Thank you! </a:t>
            </a:r>
            <a:endParaRPr lang="en-US" sz="6000" dirty="0">
              <a:solidFill>
                <a:srgbClr val="00A6E0"/>
              </a:solidFill>
              <a:latin typeface="FS Lol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66" y="2586273"/>
            <a:ext cx="3194370" cy="16561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597BEAD-7909-454F-863A-B55BABCB96FD}"/>
              </a:ext>
            </a:extLst>
          </p:cNvPr>
          <p:cNvSpPr txBox="1">
            <a:spLocks/>
          </p:cNvSpPr>
          <p:nvPr/>
        </p:nvSpPr>
        <p:spPr>
          <a:xfrm>
            <a:off x="3177450" y="4179577"/>
            <a:ext cx="2820802" cy="876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A6E0"/>
                </a:solidFill>
                <a:latin typeface="Montserrat" pitchFamily="2" charset="0"/>
              </a:rPr>
              <a:t>PatientVoicesBC.ca</a:t>
            </a:r>
          </a:p>
          <a:p>
            <a:r>
              <a:rPr lang="en-CA" sz="1400" dirty="0" smtClean="0">
                <a:solidFill>
                  <a:srgbClr val="00A6E0"/>
                </a:solidFill>
                <a:latin typeface="Montserrat" pitchFamily="2" charset="0"/>
              </a:rPr>
              <a:t>@</a:t>
            </a:r>
            <a:r>
              <a:rPr lang="en-CA" sz="1400" dirty="0" err="1" smtClean="0">
                <a:solidFill>
                  <a:srgbClr val="00A6E0"/>
                </a:solidFill>
                <a:latin typeface="Montserrat" pitchFamily="2" charset="0"/>
              </a:rPr>
              <a:t>PatientVoicesBC</a:t>
            </a:r>
            <a:endParaRPr lang="en-US" sz="1400" dirty="0" smtClean="0">
              <a:solidFill>
                <a:srgbClr val="00A6E0"/>
              </a:solidFill>
              <a:latin typeface="Montserrat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2B882-4F94-4D5A-AF3D-FA39A507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A6E0"/>
                </a:solidFill>
                <a:latin typeface="FS Lola" pitchFamily="2" charset="0"/>
              </a:rPr>
              <a:t>What </a:t>
            </a:r>
            <a:r>
              <a:rPr lang="en-US" sz="6000" dirty="0" smtClean="0">
                <a:solidFill>
                  <a:srgbClr val="00A6E0"/>
                </a:solidFill>
                <a:latin typeface="FS Lola" pitchFamily="2" charset="0"/>
              </a:rPr>
              <a:t>Are </a:t>
            </a:r>
            <a:r>
              <a:rPr lang="en-US" sz="6000" dirty="0">
                <a:solidFill>
                  <a:srgbClr val="00A6E0"/>
                </a:solidFill>
                <a:latin typeface="FS Lola" pitchFamily="2" charset="0"/>
              </a:rPr>
              <a:t>Data?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2B882-4F94-4D5A-AF3D-FA39A507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A6E0"/>
                </a:solidFill>
                <a:latin typeface="FS Lola" pitchFamily="2" charset="0"/>
              </a:rPr>
              <a:t>WHAT </a:t>
            </a:r>
            <a:r>
              <a:rPr lang="en-US" sz="6000" dirty="0" smtClean="0">
                <a:solidFill>
                  <a:srgbClr val="00A6E0"/>
                </a:solidFill>
                <a:latin typeface="FS Lola" pitchFamily="2" charset="0"/>
              </a:rPr>
              <a:t>Are </a:t>
            </a:r>
            <a:r>
              <a:rPr lang="en-US" sz="6000" dirty="0">
                <a:solidFill>
                  <a:srgbClr val="00A6E0"/>
                </a:solidFill>
                <a:latin typeface="FS Lola" pitchFamily="2" charset="0"/>
              </a:rPr>
              <a:t>Data?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B4813B25-AAB5-4E29-8026-147D44EE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3281" y="2303070"/>
            <a:ext cx="3541930" cy="3521633"/>
          </a:xfrm>
        </p:spPr>
      </p:pic>
    </p:spTree>
    <p:extLst>
      <p:ext uri="{BB962C8B-B14F-4D97-AF65-F5344CB8AC3E}">
        <p14:creationId xmlns:p14="http://schemas.microsoft.com/office/powerpoint/2010/main" val="55236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2B882-4F94-4D5A-AF3D-FA39A507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A6E0"/>
                </a:solidFill>
                <a:latin typeface="FS Lola" pitchFamily="2" charset="0"/>
              </a:rPr>
              <a:t>WHAT Are Data?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4813B25-AAB5-4E29-8026-147D44EE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281" y="2303070"/>
            <a:ext cx="3541930" cy="35216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EF1D18-8B37-4FE5-A2AC-91395585E8C7}"/>
              </a:ext>
            </a:extLst>
          </p:cNvPr>
          <p:cNvSpPr txBox="1"/>
          <p:nvPr/>
        </p:nvSpPr>
        <p:spPr>
          <a:xfrm>
            <a:off x="1619671" y="134549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itchFamily="2" charset="0"/>
              </a:rPr>
              <a:t>Numbered data can be </a:t>
            </a:r>
          </a:p>
          <a:p>
            <a:pPr algn="ctr"/>
            <a:r>
              <a:rPr lang="en-US" sz="2400" b="1" u="sng" dirty="0">
                <a:latin typeface="Montserrat" pitchFamily="2" charset="0"/>
              </a:rPr>
              <a:t>Counted</a:t>
            </a:r>
            <a:r>
              <a:rPr lang="en-US" sz="2400" b="1" dirty="0">
                <a:latin typeface="Montserrat" pitchFamily="2" charset="0"/>
              </a:rPr>
              <a:t> </a:t>
            </a:r>
            <a:r>
              <a:rPr lang="en-US" sz="2400" dirty="0">
                <a:latin typeface="Montserrat" pitchFamily="2" charset="0"/>
              </a:rPr>
              <a:t>or</a:t>
            </a:r>
            <a:r>
              <a:rPr lang="en-US" sz="2400" b="1" dirty="0">
                <a:latin typeface="Montserrat" pitchFamily="2" charset="0"/>
              </a:rPr>
              <a:t> </a:t>
            </a:r>
            <a:r>
              <a:rPr lang="en-US" sz="2400" b="1" u="sng" dirty="0">
                <a:latin typeface="Montserrat" pitchFamily="2" charset="0"/>
              </a:rPr>
              <a:t>Measured</a:t>
            </a:r>
            <a:r>
              <a:rPr lang="en-US" sz="2400" b="1" dirty="0">
                <a:latin typeface="Montserrat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4EFDCC3-B18F-4EC4-AB01-4FB6ABF320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811754">
            <a:off x="1642149" y="1330563"/>
            <a:ext cx="987614" cy="643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238DF7A-733F-41A5-9EE0-9E407A0E36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6926">
            <a:off x="6383782" y="1537138"/>
            <a:ext cx="1852039" cy="5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2B882-4F94-4D5A-AF3D-FA39A507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A6E0"/>
                </a:solidFill>
                <a:latin typeface="FS Lola" pitchFamily="2" charset="0"/>
              </a:rPr>
              <a:t>WHAT Are Data?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4813B25-AAB5-4E29-8026-147D44EE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281" y="2302966"/>
            <a:ext cx="3541930" cy="3521633"/>
          </a:xfrm>
        </p:spPr>
      </p:pic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DF8847A7-A85E-4FEF-AD47-627D34793B14}"/>
              </a:ext>
            </a:extLst>
          </p:cNvPr>
          <p:cNvSpPr/>
          <p:nvPr/>
        </p:nvSpPr>
        <p:spPr>
          <a:xfrm>
            <a:off x="4070137" y="3465639"/>
            <a:ext cx="744116" cy="6154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8633BC-4C8B-42CD-94B7-213351812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397" y="2762181"/>
            <a:ext cx="4096603" cy="2388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EF1D18-8B37-4FE5-A2AC-91395585E8C7}"/>
              </a:ext>
            </a:extLst>
          </p:cNvPr>
          <p:cNvSpPr txBox="1"/>
          <p:nvPr/>
        </p:nvSpPr>
        <p:spPr>
          <a:xfrm>
            <a:off x="1619671" y="134549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itchFamily="2" charset="0"/>
              </a:rPr>
              <a:t>Numbered data can be </a:t>
            </a:r>
          </a:p>
          <a:p>
            <a:pPr algn="ctr"/>
            <a:r>
              <a:rPr lang="en-US" sz="2400" b="1" u="sng" dirty="0">
                <a:latin typeface="Montserrat" pitchFamily="2" charset="0"/>
              </a:rPr>
              <a:t>Counted</a:t>
            </a:r>
            <a:r>
              <a:rPr lang="en-US" sz="2400" b="1" dirty="0">
                <a:latin typeface="Montserrat" pitchFamily="2" charset="0"/>
              </a:rPr>
              <a:t> </a:t>
            </a:r>
            <a:r>
              <a:rPr lang="en-US" sz="2400" dirty="0">
                <a:latin typeface="Montserrat" pitchFamily="2" charset="0"/>
              </a:rPr>
              <a:t>or</a:t>
            </a:r>
            <a:r>
              <a:rPr lang="en-US" sz="2400" b="1" dirty="0">
                <a:latin typeface="Montserrat" pitchFamily="2" charset="0"/>
              </a:rPr>
              <a:t> </a:t>
            </a:r>
            <a:r>
              <a:rPr lang="en-US" sz="2400" b="1" u="sng" dirty="0">
                <a:latin typeface="Montserrat" pitchFamily="2" charset="0"/>
              </a:rPr>
              <a:t>Measured</a:t>
            </a:r>
            <a:r>
              <a:rPr lang="en-US" sz="2400" b="1" dirty="0">
                <a:latin typeface="Montserrat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4EFDCC3-B18F-4EC4-AB01-4FB6ABF320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811754">
            <a:off x="1642149" y="1330563"/>
            <a:ext cx="987614" cy="643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238DF7A-733F-41A5-9EE0-9E407A0E36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16926">
            <a:off x="6383782" y="1537138"/>
            <a:ext cx="1852039" cy="5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6DCCC8-C1CE-4127-8104-6E8BF7947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51" y="1412775"/>
            <a:ext cx="3917052" cy="25874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294B2B3-678E-46DE-9C7A-4C506AC19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57151"/>
            <a:ext cx="3125826" cy="409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12CF03B-C5A3-44FB-8F16-C6ADFC919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4333" y="4149080"/>
            <a:ext cx="4854222" cy="7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5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/>
          </a:bodyPr>
          <a:lstStyle/>
          <a:p>
            <a:r>
              <a:rPr lang="en-CA" sz="6000" dirty="0">
                <a:solidFill>
                  <a:srgbClr val="00A6E0"/>
                </a:solidFill>
                <a:latin typeface="FS Lola" pitchFamily="2" charset="0"/>
              </a:rPr>
              <a:t>WHY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772816"/>
            <a:ext cx="8640960" cy="3925146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Montserrat" pitchFamily="2" charset="0"/>
              </a:rPr>
              <a:t>Where are we now? </a:t>
            </a:r>
          </a:p>
          <a:p>
            <a:pPr marL="0" indent="0">
              <a:buNone/>
            </a:pPr>
            <a:endParaRPr lang="en-CA" sz="2000" dirty="0">
              <a:latin typeface="Montserrat" pitchFamily="2" charset="0"/>
            </a:endParaRPr>
          </a:p>
          <a:p>
            <a:pPr marL="0" indent="0">
              <a:buNone/>
            </a:pPr>
            <a:endParaRPr lang="en-CA" sz="2400" dirty="0">
              <a:latin typeface="Montserra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/>
          </a:bodyPr>
          <a:lstStyle/>
          <a:p>
            <a:r>
              <a:rPr lang="en-CA" sz="6000" dirty="0">
                <a:solidFill>
                  <a:srgbClr val="00A6E0"/>
                </a:solidFill>
                <a:latin typeface="FS Lola" pitchFamily="2" charset="0"/>
              </a:rPr>
              <a:t>WHY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772816"/>
            <a:ext cx="8640960" cy="3925146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Montserrat" pitchFamily="2" charset="0"/>
              </a:rPr>
              <a:t>Where are we now? </a:t>
            </a:r>
          </a:p>
          <a:p>
            <a:r>
              <a:rPr lang="en-CA" sz="2800" dirty="0">
                <a:latin typeface="Montserrat" pitchFamily="2" charset="0"/>
              </a:rPr>
              <a:t>Are the changes we are trying working or not?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Montserrat" pitchFamily="2" charset="0"/>
            </a:endParaRPr>
          </a:p>
          <a:p>
            <a:endParaRPr lang="en-CA" sz="2000" dirty="0">
              <a:latin typeface="Montserrat" pitchFamily="2" charset="0"/>
            </a:endParaRPr>
          </a:p>
          <a:p>
            <a:pPr marL="0" indent="0">
              <a:buNone/>
            </a:pPr>
            <a:endParaRPr lang="en-CA" sz="2400" dirty="0">
              <a:latin typeface="Montserra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71" y="6226530"/>
            <a:ext cx="1099858" cy="5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67493</TotalTime>
  <Words>245</Words>
  <Application>Microsoft Office PowerPoint</Application>
  <PresentationFormat>On-screen Show (4:3)</PresentationFormat>
  <Paragraphs>82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Improvement 101  Learning Series</vt:lpstr>
      <vt:lpstr>PowerPoint Presentation</vt:lpstr>
      <vt:lpstr>What Are Data?</vt:lpstr>
      <vt:lpstr>WHAT Are Data?</vt:lpstr>
      <vt:lpstr>WHAT Are Data?</vt:lpstr>
      <vt:lpstr>WHAT Are Data?</vt:lpstr>
      <vt:lpstr>PowerPoint Presentation</vt:lpstr>
      <vt:lpstr>WHY Measure?</vt:lpstr>
      <vt:lpstr>WHY Measure?</vt:lpstr>
      <vt:lpstr>WHY Measure?</vt:lpstr>
      <vt:lpstr>WHY Measure?</vt:lpstr>
      <vt:lpstr>Types of Measures</vt:lpstr>
      <vt:lpstr>Types of Measures</vt:lpstr>
      <vt:lpstr>Types of Measures</vt:lpstr>
      <vt:lpstr>Data Collection Tips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The Process for Improvement</dc:title>
  <dc:creator>Chantelle Recsky</dc:creator>
  <cp:lastModifiedBy>Courtney Chu</cp:lastModifiedBy>
  <cp:revision>163</cp:revision>
  <dcterms:created xsi:type="dcterms:W3CDTF">2015-02-11T22:38:17Z</dcterms:created>
  <dcterms:modified xsi:type="dcterms:W3CDTF">2018-04-25T19:15:32Z</dcterms:modified>
</cp:coreProperties>
</file>